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0"/>
  </p:notesMasterIdLst>
  <p:sldIdLst>
    <p:sldId id="257" r:id="rId2"/>
    <p:sldId id="324" r:id="rId3"/>
    <p:sldId id="323" r:id="rId4"/>
    <p:sldId id="259" r:id="rId5"/>
    <p:sldId id="260" r:id="rId6"/>
    <p:sldId id="263" r:id="rId7"/>
    <p:sldId id="262" r:id="rId8"/>
    <p:sldId id="312" r:id="rId9"/>
    <p:sldId id="261" r:id="rId10"/>
    <p:sldId id="311" r:id="rId11"/>
    <p:sldId id="267" r:id="rId12"/>
    <p:sldId id="326" r:id="rId13"/>
    <p:sldId id="327" r:id="rId14"/>
    <p:sldId id="321" r:id="rId15"/>
    <p:sldId id="322" r:id="rId16"/>
    <p:sldId id="325" r:id="rId17"/>
    <p:sldId id="271" r:id="rId18"/>
    <p:sldId id="300" r:id="rId19"/>
    <p:sldId id="301" r:id="rId20"/>
    <p:sldId id="302" r:id="rId21"/>
    <p:sldId id="303" r:id="rId22"/>
    <p:sldId id="304" r:id="rId23"/>
    <p:sldId id="318" r:id="rId24"/>
    <p:sldId id="317" r:id="rId25"/>
    <p:sldId id="289" r:id="rId26"/>
    <p:sldId id="328" r:id="rId27"/>
    <p:sldId id="288" r:id="rId28"/>
    <p:sldId id="287" r:id="rId29"/>
    <p:sldId id="286" r:id="rId30"/>
    <p:sldId id="294" r:id="rId31"/>
    <p:sldId id="290" r:id="rId32"/>
    <p:sldId id="299" r:id="rId33"/>
    <p:sldId id="278" r:id="rId34"/>
    <p:sldId id="279" r:id="rId35"/>
    <p:sldId id="297" r:id="rId36"/>
    <p:sldId id="280" r:id="rId37"/>
    <p:sldId id="281" r:id="rId38"/>
    <p:sldId id="309" r:id="rId39"/>
    <p:sldId id="291" r:id="rId40"/>
    <p:sldId id="329" r:id="rId41"/>
    <p:sldId id="308" r:id="rId42"/>
    <p:sldId id="330" r:id="rId43"/>
    <p:sldId id="319" r:id="rId44"/>
    <p:sldId id="320" r:id="rId45"/>
    <p:sldId id="282" r:id="rId46"/>
    <p:sldId id="283" r:id="rId47"/>
    <p:sldId id="284" r:id="rId48"/>
    <p:sldId id="298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F5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>
        <p:scale>
          <a:sx n="150" d="100"/>
          <a:sy n="150" d="100"/>
        </p:scale>
        <p:origin x="86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CiT v 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6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7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effects</a:t>
            </a:r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C. Graeff, GSI</a:t>
            </a:r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&amp; 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registration: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registration: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3933056"/>
            <a:ext cx="8136904" cy="237626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&amp; 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registration: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registration:</a:t>
            </a:r>
          </a:p>
        </p:txBody>
      </p:sp>
    </p:spTree>
    <p:extLst>
      <p:ext uri="{BB962C8B-B14F-4D97-AF65-F5344CB8AC3E}">
        <p14:creationId xmlns:p14="http://schemas.microsoft.com/office/powerpoint/2010/main" val="1123479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 Silico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1" y="1620000"/>
            <a:ext cx="5652160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23 lung cancer patients were actually treated with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Treatment plans were generated for active scanning carbon-ions (PT)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Comparision: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to the tumor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to critical organs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sl-SI" sz="1600" dirty="0"/>
              <a:t>Dose escalation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5" y="3068960"/>
            <a:ext cx="3198785" cy="2400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85" y="5485609"/>
            <a:ext cx="271421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3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8962529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General Group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2214266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</a:t>
            </a:r>
            <a:r>
              <a:rPr lang="sl-SI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 (each tumor 1 x 24 </a:t>
            </a:r>
            <a:r>
              <a:rPr lang="en-US" dirty="0" err="1"/>
              <a:t>Gy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2.9 cm</a:t>
            </a:r>
            <a:r>
              <a:rPr lang="en-US" baseline="30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LEM IV biological model 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3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59563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1331640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158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115511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18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7866750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0960093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with Multiple Tumors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36330281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82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5178878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669674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24 tumors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 tumors in 2 patients received 3 x 9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 tumor received 5 x 7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All others 1 x 24 </a:t>
            </a:r>
            <a:r>
              <a:rPr lang="en-US" sz="1800" dirty="0" err="1"/>
              <a:t>Gy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4.1 cm</a:t>
            </a:r>
            <a:r>
              <a:rPr lang="en-US" baseline="30000" dirty="0"/>
              <a:t>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critical organs in close vicinity to the tumor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Intensity modulated particle therapy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escalation for 3 patients to 1 x 24Gy</a:t>
            </a:r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689" y="2348880"/>
            <a:ext cx="4283543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72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880" y="2348880"/>
            <a:ext cx="4284000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375880" y="4941168"/>
            <a:ext cx="4284000" cy="360040"/>
          </a:xfrm>
          <a:prstGeom prst="rect">
            <a:avLst/>
          </a:prstGeom>
          <a:solidFill>
            <a:schemeClr val="accent6">
              <a:lumMod val="40000"/>
              <a:lumOff val="60000"/>
              <a:alpha val="1882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Critical Organs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5656" y="1628800"/>
          <a:ext cx="6696744" cy="473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1628800"/>
                        <a:ext cx="6696744" cy="473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598156" cy="3456384"/>
          </a:xfr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1157"/>
              </p:ext>
            </p:extLst>
          </p:nvPr>
        </p:nvGraphicFramePr>
        <p:xfrm>
          <a:off x="5076056" y="2564904"/>
          <a:ext cx="374441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Graph" r:id="rId4" imgW="2879640" imgH="1439640" progId="Origin50.Graph">
                  <p:embed/>
                </p:oleObj>
              </mc:Choice>
              <mc:Fallback>
                <p:oleObj name="Graph" r:id="rId4" imgW="2879640" imgH="143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2564904"/>
                        <a:ext cx="3744415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49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32259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940018"/>
              </p:ext>
            </p:extLst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52000" y="2060848"/>
            <a:ext cx="360000" cy="3456384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5172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7504" y="1844824"/>
          <a:ext cx="5487697" cy="38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44824"/>
                        <a:ext cx="5487697" cy="387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52000" y="2052000"/>
            <a:ext cx="360000" cy="3492000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984668" y="2780928"/>
          <a:ext cx="4032448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Graph" r:id="rId5" imgW="2879640" imgH="1439640" progId="Origin50.Graph">
                  <p:embed/>
                </p:oleObj>
              </mc:Choice>
              <mc:Fallback>
                <p:oleObj name="Graph" r:id="rId5" imgW="2879640" imgH="143964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4668" y="2780928"/>
                        <a:ext cx="4032448" cy="2016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024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35700136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279761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delivers the same dose to tumors as SBRT,</a:t>
            </a:r>
          </a:p>
          <a:p>
            <a:pPr marL="0" indent="0"/>
            <a:r>
              <a:rPr lang="en-US" dirty="0"/>
              <a:t>     while depositing significantly less dose to normal tissue.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PT should be considered as a </a:t>
            </a:r>
            <a:r>
              <a:rPr lang="en-US" b="1" dirty="0" err="1"/>
              <a:t>treamtent</a:t>
            </a:r>
            <a:r>
              <a:rPr lang="en-US" b="1" dirty="0"/>
              <a:t>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</a:t>
            </a:r>
            <a:r>
              <a:rPr lang="en-US" dirty="0"/>
              <a:t>RTOG</a:t>
            </a:r>
            <a:r>
              <a:rPr lang="sl-SI" dirty="0"/>
              <a:t>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Löwe?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145982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2592288" cy="8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Thank you for your attention.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934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5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88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26" b="96854" l="9828" r="89970">
                        <a14:foregroundMark x1="36879" y1="2462" x2="36879" y2="2462"/>
                        <a14:foregroundMark x1="27052" y1="90971" x2="27052" y2="90971"/>
                        <a14:foregroundMark x1="29483" y1="96854" x2="29483" y2="9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7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973" y="4869159"/>
            <a:ext cx="584893" cy="14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88</TotalTime>
  <Words>703</Words>
  <Application>Microsoft Office PowerPoint</Application>
  <PresentationFormat>On-screen Show (4:3)</PresentationFormat>
  <Paragraphs>179</Paragraphs>
  <Slides>48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Microsoft YaHei</vt:lpstr>
      <vt:lpstr>Arial</vt:lpstr>
      <vt:lpstr>Calibri</vt:lpstr>
      <vt:lpstr>Tahoma</vt:lpstr>
      <vt:lpstr>Wingdings</vt:lpstr>
      <vt:lpstr>Präsentationsvorlage_BWL9</vt:lpstr>
      <vt:lpstr>Graph</vt:lpstr>
      <vt:lpstr>In Silico Comparison of Photons versus Carbon Ions in Single Fraction Therapy of Lung Cancer</vt:lpstr>
      <vt:lpstr>Outline</vt:lpstr>
      <vt:lpstr>Outline</vt:lpstr>
      <vt:lpstr>Introduction</vt:lpstr>
      <vt:lpstr>Stereotactic Body Radiation Treatment (SBRT)</vt:lpstr>
      <vt:lpstr>3D Treatment Plan Example</vt:lpstr>
      <vt:lpstr>3D Treatment Plan Example</vt:lpstr>
      <vt:lpstr>3D Treatment Plan Example</vt:lpstr>
      <vt:lpstr>3D Treatment Plan Example</vt:lpstr>
      <vt:lpstr>Motion effects</vt:lpstr>
      <vt:lpstr>Deformable Image Registration &amp; Quality Assurance</vt:lpstr>
      <vt:lpstr>Deformable Image Registration &amp; Quality Assurance</vt:lpstr>
      <vt:lpstr>In Silico Comparison</vt:lpstr>
      <vt:lpstr>Outline</vt:lpstr>
      <vt:lpstr>Outline</vt:lpstr>
      <vt:lpstr>Patient Data</vt:lpstr>
      <vt:lpstr>Dose calculations</vt:lpstr>
      <vt:lpstr>Results - Examples</vt:lpstr>
      <vt:lpstr>Results - Examples</vt:lpstr>
      <vt:lpstr>Results – Dose to Tumors</vt:lpstr>
      <vt:lpstr>Results - Dose to Critical Organs</vt:lpstr>
      <vt:lpstr>Results - Dose to Critical Organs</vt:lpstr>
      <vt:lpstr>Outline</vt:lpstr>
      <vt:lpstr>Outline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</vt:lpstr>
      <vt:lpstr>Dose calculation</vt:lpstr>
      <vt:lpstr>Results – Dose to the Tumors</vt:lpstr>
      <vt:lpstr>Results - Example</vt:lpstr>
      <vt:lpstr>Results – Dose to the Tumors</vt:lpstr>
      <vt:lpstr>Results - Example</vt:lpstr>
      <vt:lpstr>Results – Dose to Critical Organs</vt:lpstr>
      <vt:lpstr>Results – Dose Escalation</vt:lpstr>
      <vt:lpstr>Clinical Trial RTOG 0617</vt:lpstr>
      <vt:lpstr>Clinical Trial RTOG 0617</vt:lpstr>
      <vt:lpstr>Clinical Trial RTOG 0617</vt:lpstr>
      <vt:lpstr>Clinical Trial RTOG 0617</vt:lpstr>
      <vt:lpstr>Clinical Trial RTOG 0617</vt:lpstr>
      <vt:lpstr>Outline</vt:lpstr>
      <vt:lpstr>Outline</vt:lpstr>
      <vt:lpstr>Conclusions</vt:lpstr>
      <vt:lpstr>Outlook</vt:lpstr>
      <vt:lpstr>Acknowledgments</vt:lpstr>
      <vt:lpstr>Thank you for your attention.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198</cp:revision>
  <dcterms:created xsi:type="dcterms:W3CDTF">2013-05-10T13:39:42Z</dcterms:created>
  <dcterms:modified xsi:type="dcterms:W3CDTF">2016-06-19T10:35:28Z</dcterms:modified>
</cp:coreProperties>
</file>